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8" r:id="rId5"/>
    <p:sldId id="279" r:id="rId6"/>
    <p:sldId id="281" r:id="rId7"/>
    <p:sldId id="282" r:id="rId8"/>
    <p:sldId id="283" r:id="rId9"/>
    <p:sldId id="289" r:id="rId10"/>
    <p:sldId id="285" r:id="rId11"/>
    <p:sldId id="290" r:id="rId12"/>
    <p:sldId id="280" r:id="rId13"/>
    <p:sldId id="291" r:id="rId14"/>
    <p:sldId id="287" r:id="rId15"/>
    <p:sldId id="292" r:id="rId16"/>
    <p:sldId id="286" r:id="rId17"/>
    <p:sldId id="293" r:id="rId18"/>
    <p:sldId id="284" r:id="rId19"/>
    <p:sldId id="294" r:id="rId20"/>
    <p:sldId id="288" r:id="rId21"/>
    <p:sldId id="295"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1/30/2026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1/30/2026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1/30/2026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1/30/2026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1/30/2026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1/30/2026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1/30/2026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1/30/2026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1/30/2026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1/30/2026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1/30/2026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1/30/2026</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thank-you-paper-message-note-391055/" TargetMode="External"/><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565"/>
          <a:stretch>
            <a:fill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420484"/>
            <a:ext cx="4100417" cy="1331347"/>
          </a:xfrm>
        </p:spPr>
        <p:txBody>
          <a:bodyPr>
            <a:normAutofit/>
          </a:bodyPr>
          <a:lstStyle/>
          <a:p>
            <a:r>
              <a:rPr lang="en-US" sz="4000" dirty="0"/>
              <a:t>CPU Scheduling using C</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7" y="2751832"/>
            <a:ext cx="4100416" cy="2700066"/>
          </a:xfrm>
        </p:spPr>
        <p:txBody>
          <a:bodyPr>
            <a:normAutofit/>
          </a:bodyPr>
          <a:lstStyle/>
          <a:p>
            <a:pPr algn="l"/>
            <a:r>
              <a:rPr lang="en-US" sz="2300" dirty="0"/>
              <a:t>Made by Team </a:t>
            </a:r>
            <a:r>
              <a:rPr lang="en-US" sz="2300" b="1" dirty="0"/>
              <a:t>Electrocube</a:t>
            </a:r>
          </a:p>
          <a:p>
            <a:pPr marL="457200" indent="-457200" algn="l">
              <a:buAutoNum type="arabicPeriod"/>
            </a:pPr>
            <a:r>
              <a:rPr lang="en-US" i="1" dirty="0"/>
              <a:t>Himaneesh Singh</a:t>
            </a:r>
          </a:p>
          <a:p>
            <a:pPr marL="457200" indent="-457200" algn="l">
              <a:buAutoNum type="arabicPeriod"/>
            </a:pPr>
            <a:r>
              <a:rPr lang="en-US" sz="2300" i="1" dirty="0"/>
              <a:t>Nik</a:t>
            </a:r>
            <a:r>
              <a:rPr lang="en-US" i="1" dirty="0"/>
              <a:t>hil Saini</a:t>
            </a:r>
          </a:p>
          <a:p>
            <a:pPr marL="457200" indent="-457200" algn="l">
              <a:buAutoNum type="arabicPeriod"/>
            </a:pPr>
            <a:r>
              <a:rPr lang="en-US" sz="2300" i="1" dirty="0"/>
              <a:t>Shambhav Chaudhary</a:t>
            </a:r>
          </a:p>
          <a:p>
            <a:pPr marL="457200" indent="-457200" algn="l">
              <a:buAutoNum type="arabicPeriod"/>
            </a:pPr>
            <a:r>
              <a:rPr lang="en-US" i="1" dirty="0"/>
              <a:t>Srivatsan Karthikeyan</a:t>
            </a:r>
            <a:endParaRPr lang="en-US" sz="2300" i="1" dirty="0"/>
          </a:p>
        </p:txBody>
      </p:sp>
      <p:pic>
        <p:nvPicPr>
          <p:cNvPr id="10" name="Picture 9">
            <a:extLst>
              <a:ext uri="{FF2B5EF4-FFF2-40B4-BE49-F238E27FC236}">
                <a16:creationId xmlns:a16="http://schemas.microsoft.com/office/drawing/2014/main" id="{AB073378-3FA0-983C-6488-D68B007767E6}"/>
              </a:ext>
            </a:extLst>
          </p:cNvPr>
          <p:cNvPicPr>
            <a:picLocks noChangeAspect="1"/>
          </p:cNvPicPr>
          <p:nvPr/>
        </p:nvPicPr>
        <p:blipFill>
          <a:blip r:embed="rId5"/>
          <a:srcRect l="13297" t="16201" r="13727" b="18710"/>
          <a:stretch>
            <a:fillRect/>
          </a:stretch>
        </p:blipFill>
        <p:spPr>
          <a:xfrm>
            <a:off x="521110" y="840569"/>
            <a:ext cx="6115664" cy="5454836"/>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3D86-EF53-ED94-C78A-F8C713D18E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B06F43-9B8D-0175-4DBC-75AE56025879}"/>
              </a:ext>
            </a:extLst>
          </p:cNvPr>
          <p:cNvPicPr>
            <a:picLocks noChangeAspect="1"/>
          </p:cNvPicPr>
          <p:nvPr/>
        </p:nvPicPr>
        <p:blipFill>
          <a:blip r:embed="rId2"/>
          <a:stretch>
            <a:fillRect/>
          </a:stretch>
        </p:blipFill>
        <p:spPr>
          <a:xfrm>
            <a:off x="1809152" y="642548"/>
            <a:ext cx="8573696" cy="5572903"/>
          </a:xfrm>
          <a:prstGeom prst="rect">
            <a:avLst/>
          </a:prstGeom>
        </p:spPr>
      </p:pic>
    </p:spTree>
    <p:extLst>
      <p:ext uri="{BB962C8B-B14F-4D97-AF65-F5344CB8AC3E}">
        <p14:creationId xmlns:p14="http://schemas.microsoft.com/office/powerpoint/2010/main" val="243849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7F97C-39D0-8EC5-F176-52D9CB046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54B7E-A83A-0547-B1C2-2E106B5E0800}"/>
              </a:ext>
            </a:extLst>
          </p:cNvPr>
          <p:cNvSpPr>
            <a:spLocks noGrp="1"/>
          </p:cNvSpPr>
          <p:nvPr>
            <p:ph type="title"/>
          </p:nvPr>
        </p:nvSpPr>
        <p:spPr>
          <a:xfrm>
            <a:off x="913795" y="0"/>
            <a:ext cx="10353762" cy="1257300"/>
          </a:xfrm>
        </p:spPr>
        <p:txBody>
          <a:bodyPr>
            <a:normAutofit/>
          </a:bodyPr>
          <a:lstStyle/>
          <a:p>
            <a:r>
              <a:rPr lang="en-IN" dirty="0"/>
              <a:t>Round Robin Pseudocode</a:t>
            </a:r>
          </a:p>
        </p:txBody>
      </p:sp>
    </p:spTree>
    <p:extLst>
      <p:ext uri="{BB962C8B-B14F-4D97-AF65-F5344CB8AC3E}">
        <p14:creationId xmlns:p14="http://schemas.microsoft.com/office/powerpoint/2010/main" val="337405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25B4A-0335-D5A8-4602-5FE3575644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982879-DBD2-3BF2-7F53-C2B2987DF7C6}"/>
              </a:ext>
            </a:extLst>
          </p:cNvPr>
          <p:cNvPicPr>
            <a:picLocks noChangeAspect="1"/>
          </p:cNvPicPr>
          <p:nvPr/>
        </p:nvPicPr>
        <p:blipFill>
          <a:blip r:embed="rId2"/>
          <a:stretch>
            <a:fillRect/>
          </a:stretch>
        </p:blipFill>
        <p:spPr>
          <a:xfrm>
            <a:off x="1885362" y="656838"/>
            <a:ext cx="8421275" cy="5544324"/>
          </a:xfrm>
          <a:prstGeom prst="rect">
            <a:avLst/>
          </a:prstGeom>
        </p:spPr>
      </p:pic>
    </p:spTree>
    <p:extLst>
      <p:ext uri="{BB962C8B-B14F-4D97-AF65-F5344CB8AC3E}">
        <p14:creationId xmlns:p14="http://schemas.microsoft.com/office/powerpoint/2010/main" val="320679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1B655-B3F1-B328-881C-34586DE9D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AC097-6171-648E-6CA0-B193EBFD7FA2}"/>
              </a:ext>
            </a:extLst>
          </p:cNvPr>
          <p:cNvSpPr>
            <a:spLocks noGrp="1"/>
          </p:cNvSpPr>
          <p:nvPr>
            <p:ph type="title"/>
          </p:nvPr>
        </p:nvSpPr>
        <p:spPr>
          <a:xfrm>
            <a:off x="913795" y="0"/>
            <a:ext cx="10353762" cy="1257300"/>
          </a:xfrm>
        </p:spPr>
        <p:txBody>
          <a:bodyPr>
            <a:normAutofit fontScale="90000"/>
          </a:bodyPr>
          <a:lstStyle/>
          <a:p>
            <a:r>
              <a:rPr lang="en-IN" dirty="0"/>
              <a:t>Shortest Remaining Job First (SRJF) Pseudocode</a:t>
            </a:r>
          </a:p>
        </p:txBody>
      </p:sp>
    </p:spTree>
    <p:extLst>
      <p:ext uri="{BB962C8B-B14F-4D97-AF65-F5344CB8AC3E}">
        <p14:creationId xmlns:p14="http://schemas.microsoft.com/office/powerpoint/2010/main" val="1955522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88B2D-D16E-42AF-5AF4-FA2DCECC9F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E29040-12A5-BA92-742F-3343CF91555E}"/>
              </a:ext>
            </a:extLst>
          </p:cNvPr>
          <p:cNvPicPr>
            <a:picLocks noChangeAspect="1"/>
          </p:cNvPicPr>
          <p:nvPr/>
        </p:nvPicPr>
        <p:blipFill>
          <a:blip r:embed="rId2"/>
          <a:stretch>
            <a:fillRect/>
          </a:stretch>
        </p:blipFill>
        <p:spPr>
          <a:xfrm>
            <a:off x="1918704" y="680654"/>
            <a:ext cx="8354591" cy="5496692"/>
          </a:xfrm>
          <a:prstGeom prst="rect">
            <a:avLst/>
          </a:prstGeom>
        </p:spPr>
      </p:pic>
    </p:spTree>
    <p:extLst>
      <p:ext uri="{BB962C8B-B14F-4D97-AF65-F5344CB8AC3E}">
        <p14:creationId xmlns:p14="http://schemas.microsoft.com/office/powerpoint/2010/main" val="472295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2B496-1CB9-E767-8095-749142A24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A7D8C3-DEE9-A189-206C-6A82ED7922B7}"/>
              </a:ext>
            </a:extLst>
          </p:cNvPr>
          <p:cNvSpPr>
            <a:spLocks noGrp="1"/>
          </p:cNvSpPr>
          <p:nvPr>
            <p:ph type="title"/>
          </p:nvPr>
        </p:nvSpPr>
        <p:spPr>
          <a:xfrm>
            <a:off x="913795" y="0"/>
            <a:ext cx="10353762" cy="1257300"/>
          </a:xfrm>
        </p:spPr>
        <p:txBody>
          <a:bodyPr>
            <a:normAutofit/>
          </a:bodyPr>
          <a:lstStyle/>
          <a:p>
            <a:r>
              <a:rPr lang="en-IN" dirty="0"/>
              <a:t>Longest Job First (LJF) Pseudocode</a:t>
            </a:r>
          </a:p>
        </p:txBody>
      </p:sp>
      <p:pic>
        <p:nvPicPr>
          <p:cNvPr id="4" name="Picture 3">
            <a:extLst>
              <a:ext uri="{FF2B5EF4-FFF2-40B4-BE49-F238E27FC236}">
                <a16:creationId xmlns:a16="http://schemas.microsoft.com/office/drawing/2014/main" id="{CA673D03-B234-0E1D-1818-4CEEE6E78BBE}"/>
              </a:ext>
            </a:extLst>
          </p:cNvPr>
          <p:cNvPicPr>
            <a:picLocks noChangeAspect="1"/>
          </p:cNvPicPr>
          <p:nvPr/>
        </p:nvPicPr>
        <p:blipFill>
          <a:blip r:embed="rId2"/>
          <a:stretch>
            <a:fillRect/>
          </a:stretch>
        </p:blipFill>
        <p:spPr>
          <a:xfrm>
            <a:off x="285344" y="1028872"/>
            <a:ext cx="6076125" cy="5700282"/>
          </a:xfrm>
          <a:prstGeom prst="rect">
            <a:avLst/>
          </a:prstGeom>
          <a:ln w="19050">
            <a:solidFill>
              <a:schemeClr val="tx1"/>
            </a:solidFill>
          </a:ln>
        </p:spPr>
      </p:pic>
      <p:pic>
        <p:nvPicPr>
          <p:cNvPr id="6" name="Picture 5">
            <a:extLst>
              <a:ext uri="{FF2B5EF4-FFF2-40B4-BE49-F238E27FC236}">
                <a16:creationId xmlns:a16="http://schemas.microsoft.com/office/drawing/2014/main" id="{BFEAB43D-9C82-8E4A-BB80-D0FC8AB5B5C9}"/>
              </a:ext>
            </a:extLst>
          </p:cNvPr>
          <p:cNvPicPr>
            <a:picLocks noChangeAspect="1"/>
          </p:cNvPicPr>
          <p:nvPr/>
        </p:nvPicPr>
        <p:blipFill>
          <a:blip r:embed="rId3"/>
          <a:stretch>
            <a:fillRect/>
          </a:stretch>
        </p:blipFill>
        <p:spPr>
          <a:xfrm>
            <a:off x="6430295" y="1801761"/>
            <a:ext cx="5636840" cy="3254477"/>
          </a:xfrm>
          <a:prstGeom prst="rect">
            <a:avLst/>
          </a:prstGeom>
          <a:ln w="19050">
            <a:solidFill>
              <a:schemeClr val="tx1"/>
            </a:solidFill>
          </a:ln>
        </p:spPr>
      </p:pic>
    </p:spTree>
    <p:extLst>
      <p:ext uri="{BB962C8B-B14F-4D97-AF65-F5344CB8AC3E}">
        <p14:creationId xmlns:p14="http://schemas.microsoft.com/office/powerpoint/2010/main" val="3741819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674FD-8DC7-1876-581D-9342C67DC3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CB5E52-64BE-69DF-2677-961D743A3851}"/>
              </a:ext>
            </a:extLst>
          </p:cNvPr>
          <p:cNvPicPr>
            <a:picLocks noChangeAspect="1"/>
          </p:cNvPicPr>
          <p:nvPr/>
        </p:nvPicPr>
        <p:blipFill>
          <a:blip r:embed="rId2"/>
          <a:stretch>
            <a:fillRect/>
          </a:stretch>
        </p:blipFill>
        <p:spPr>
          <a:xfrm>
            <a:off x="1387744" y="810340"/>
            <a:ext cx="9416511" cy="5374972"/>
          </a:xfrm>
          <a:prstGeom prst="rect">
            <a:avLst/>
          </a:prstGeom>
        </p:spPr>
      </p:pic>
    </p:spTree>
    <p:extLst>
      <p:ext uri="{BB962C8B-B14F-4D97-AF65-F5344CB8AC3E}">
        <p14:creationId xmlns:p14="http://schemas.microsoft.com/office/powerpoint/2010/main" val="3976161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264FC-E45D-FFA0-7129-103B2CC6D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52402-229C-0481-B72D-5AD6C5BE20D2}"/>
              </a:ext>
            </a:extLst>
          </p:cNvPr>
          <p:cNvSpPr>
            <a:spLocks noGrp="1"/>
          </p:cNvSpPr>
          <p:nvPr>
            <p:ph type="title"/>
          </p:nvPr>
        </p:nvSpPr>
        <p:spPr>
          <a:xfrm>
            <a:off x="913795" y="0"/>
            <a:ext cx="10353762" cy="1257300"/>
          </a:xfrm>
        </p:spPr>
        <p:txBody>
          <a:bodyPr>
            <a:normAutofit/>
          </a:bodyPr>
          <a:lstStyle/>
          <a:p>
            <a:r>
              <a:rPr lang="en-IN" dirty="0"/>
              <a:t>Multi-Level Queue (MLQ) Pseudocode</a:t>
            </a:r>
          </a:p>
        </p:txBody>
      </p:sp>
    </p:spTree>
    <p:extLst>
      <p:ext uri="{BB962C8B-B14F-4D97-AF65-F5344CB8AC3E}">
        <p14:creationId xmlns:p14="http://schemas.microsoft.com/office/powerpoint/2010/main" val="20815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244D-7CE2-A8EB-1553-CF62344EE774}"/>
              </a:ext>
            </a:extLst>
          </p:cNvPr>
          <p:cNvSpPr>
            <a:spLocks noGrp="1"/>
          </p:cNvSpPr>
          <p:nvPr>
            <p:ph type="title"/>
          </p:nvPr>
        </p:nvSpPr>
        <p:spPr/>
        <p:txBody>
          <a:bodyPr>
            <a:normAutofit/>
          </a:bodyPr>
          <a:lstStyle/>
          <a:p>
            <a:r>
              <a:rPr lang="en-IN" sz="8000" dirty="0"/>
              <a:t>References</a:t>
            </a:r>
          </a:p>
        </p:txBody>
      </p:sp>
      <p:sp>
        <p:nvSpPr>
          <p:cNvPr id="3" name="Content Placeholder 2">
            <a:extLst>
              <a:ext uri="{FF2B5EF4-FFF2-40B4-BE49-F238E27FC236}">
                <a16:creationId xmlns:a16="http://schemas.microsoft.com/office/drawing/2014/main" id="{30FC6B16-8140-5768-C2DF-B346FD8EB559}"/>
              </a:ext>
            </a:extLst>
          </p:cNvPr>
          <p:cNvSpPr>
            <a:spLocks noGrp="1"/>
          </p:cNvSpPr>
          <p:nvPr>
            <p:ph idx="1"/>
          </p:nvPr>
        </p:nvSpPr>
        <p:spPr/>
        <p:txBody>
          <a:bodyPr>
            <a:normAutofit/>
          </a:bodyPr>
          <a:lstStyle/>
          <a:p>
            <a:pPr marL="494100" indent="-457200">
              <a:buFont typeface="+mj-lt"/>
              <a:buAutoNum type="arabicPeriod"/>
            </a:pPr>
            <a:r>
              <a:rPr lang="en-IN" sz="3600" dirty="0">
                <a:hlinkClick r:id="rId2"/>
              </a:rPr>
              <a:t>https://www.geeksforgeeks.org/</a:t>
            </a:r>
            <a:endParaRPr lang="en-IN" sz="3600" dirty="0"/>
          </a:p>
        </p:txBody>
      </p:sp>
    </p:spTree>
    <p:extLst>
      <p:ext uri="{BB962C8B-B14F-4D97-AF65-F5344CB8AC3E}">
        <p14:creationId xmlns:p14="http://schemas.microsoft.com/office/powerpoint/2010/main" val="378973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2769F-ACFD-0220-161A-B00F93A1BFC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5295900" cy="6858000"/>
          </a:xfrm>
          <a:prstGeom prst="rect">
            <a:avLst/>
          </a:prstGeom>
        </p:spPr>
      </p:pic>
      <p:pic>
        <p:nvPicPr>
          <p:cNvPr id="7" name="Picture 6">
            <a:extLst>
              <a:ext uri="{FF2B5EF4-FFF2-40B4-BE49-F238E27FC236}">
                <a16:creationId xmlns:a16="http://schemas.microsoft.com/office/drawing/2014/main" id="{4EEA13C2-0E20-BE01-DDC1-C5AF900514A4}"/>
              </a:ext>
            </a:extLst>
          </p:cNvPr>
          <p:cNvPicPr>
            <a:picLocks noChangeAspect="1"/>
          </p:cNvPicPr>
          <p:nvPr/>
        </p:nvPicPr>
        <p:blipFill>
          <a:blip r:embed="rId4"/>
          <a:stretch>
            <a:fillRect/>
          </a:stretch>
        </p:blipFill>
        <p:spPr>
          <a:xfrm>
            <a:off x="5300414" y="0"/>
            <a:ext cx="6891586" cy="4197961"/>
          </a:xfrm>
          <a:prstGeom prst="rect">
            <a:avLst/>
          </a:prstGeom>
        </p:spPr>
      </p:pic>
      <p:pic>
        <p:nvPicPr>
          <p:cNvPr id="10" name="Picture 9">
            <a:extLst>
              <a:ext uri="{FF2B5EF4-FFF2-40B4-BE49-F238E27FC236}">
                <a16:creationId xmlns:a16="http://schemas.microsoft.com/office/drawing/2014/main" id="{C00F9122-D36A-992F-54F2-E70E5A260A19}"/>
              </a:ext>
            </a:extLst>
          </p:cNvPr>
          <p:cNvPicPr>
            <a:picLocks noChangeAspect="1"/>
          </p:cNvPicPr>
          <p:nvPr/>
        </p:nvPicPr>
        <p:blipFill>
          <a:blip r:embed="rId5"/>
          <a:srcRect l="13297" t="16201" r="13727" b="18710"/>
          <a:stretch>
            <a:fillRect/>
          </a:stretch>
        </p:blipFill>
        <p:spPr>
          <a:xfrm>
            <a:off x="7586066" y="4425387"/>
            <a:ext cx="2472334" cy="2205186"/>
          </a:xfrm>
          <a:prstGeom prst="rect">
            <a:avLst/>
          </a:prstGeom>
        </p:spPr>
      </p:pic>
    </p:spTree>
    <p:extLst>
      <p:ext uri="{BB962C8B-B14F-4D97-AF65-F5344CB8AC3E}">
        <p14:creationId xmlns:p14="http://schemas.microsoft.com/office/powerpoint/2010/main" val="293515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r>
              <a:rPr lang="en-US" sz="4000" dirty="0"/>
              <a:t>Brief Description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410632" y="1732449"/>
            <a:ext cx="5643716" cy="3999757"/>
          </a:xfrm>
        </p:spPr>
        <p:txBody>
          <a:bodyPr anchor="t">
            <a:normAutofit/>
          </a:bodyPr>
          <a:lstStyle/>
          <a:p>
            <a:pPr marL="36900" lvl="0" indent="0" algn="ctr">
              <a:buNone/>
            </a:pPr>
            <a:r>
              <a:rPr lang="en-US" sz="2400" u="sng" dirty="0"/>
              <a:t>Problem Statement: </a:t>
            </a:r>
            <a:r>
              <a:rPr lang="en-US" sz="2400" b="1" u="sng" dirty="0"/>
              <a:t>The Scheduler’s Path</a:t>
            </a:r>
          </a:p>
          <a:p>
            <a:pPr marL="36900" lvl="0" indent="0" algn="just">
              <a:buNone/>
            </a:pPr>
            <a:r>
              <a:rPr lang="en-US" sz="1800" dirty="0"/>
              <a:t>Through this PowerPoint Presentation, we have tried to explain the different types of Algorithms we have implemented through Code with the help of C Programming Language.  We show the Pseudocode or rather the Approach we have taken to implement the code before writing the actual code. The Problem Statement gave us 3 algorithms and we also implemented 3 extra algorithms on our own which have not been mentioned in the Problem Statement itself.</a:t>
            </a:r>
          </a:p>
        </p:txBody>
      </p:sp>
      <p:pic>
        <p:nvPicPr>
          <p:cNvPr id="5" name="Picture 4">
            <a:extLst>
              <a:ext uri="{FF2B5EF4-FFF2-40B4-BE49-F238E27FC236}">
                <a16:creationId xmlns:a16="http://schemas.microsoft.com/office/drawing/2014/main" id="{9F8C297E-FD81-B64E-99F3-472B374EEF5C}"/>
              </a:ext>
            </a:extLst>
          </p:cNvPr>
          <p:cNvPicPr>
            <a:picLocks noChangeAspect="1"/>
          </p:cNvPicPr>
          <p:nvPr/>
        </p:nvPicPr>
        <p:blipFill>
          <a:blip r:embed="rId7"/>
          <a:stretch>
            <a:fillRect/>
          </a:stretch>
        </p:blipFill>
        <p:spPr>
          <a:xfrm>
            <a:off x="993059" y="3086567"/>
            <a:ext cx="4070554" cy="3619642"/>
          </a:xfrm>
          <a:prstGeom prst="rect">
            <a:avLst/>
          </a:prstGeom>
        </p:spPr>
      </p:pic>
      <p:pic>
        <p:nvPicPr>
          <p:cNvPr id="8" name="Picture 7">
            <a:extLst>
              <a:ext uri="{FF2B5EF4-FFF2-40B4-BE49-F238E27FC236}">
                <a16:creationId xmlns:a16="http://schemas.microsoft.com/office/drawing/2014/main" id="{9C08161C-1C64-855F-6BE4-83B30956AC74}"/>
              </a:ext>
            </a:extLst>
          </p:cNvPr>
          <p:cNvPicPr>
            <a:picLocks noChangeAspect="1"/>
          </p:cNvPicPr>
          <p:nvPr/>
        </p:nvPicPr>
        <p:blipFill>
          <a:blip r:embed="rId8"/>
          <a:srcRect r="6211"/>
          <a:stretch>
            <a:fillRect/>
          </a:stretch>
        </p:blipFill>
        <p:spPr>
          <a:xfrm>
            <a:off x="514740" y="77906"/>
            <a:ext cx="5035269" cy="2930765"/>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F232-A7B3-E75F-2E23-A2DB6A5761D2}"/>
              </a:ext>
            </a:extLst>
          </p:cNvPr>
          <p:cNvSpPr>
            <a:spLocks noGrp="1"/>
          </p:cNvSpPr>
          <p:nvPr>
            <p:ph type="title"/>
          </p:nvPr>
        </p:nvSpPr>
        <p:spPr/>
        <p:txBody>
          <a:bodyPr>
            <a:normAutofit/>
          </a:bodyPr>
          <a:lstStyle/>
          <a:p>
            <a:r>
              <a:rPr lang="en-IN" dirty="0"/>
              <a:t>Algorithms Implemented</a:t>
            </a:r>
          </a:p>
        </p:txBody>
      </p:sp>
      <p:sp>
        <p:nvSpPr>
          <p:cNvPr id="3" name="Content Placeholder 2">
            <a:extLst>
              <a:ext uri="{FF2B5EF4-FFF2-40B4-BE49-F238E27FC236}">
                <a16:creationId xmlns:a16="http://schemas.microsoft.com/office/drawing/2014/main" id="{7E9B4564-52A7-323D-5810-9328EFF1FB98}"/>
              </a:ext>
            </a:extLst>
          </p:cNvPr>
          <p:cNvSpPr>
            <a:spLocks noGrp="1"/>
          </p:cNvSpPr>
          <p:nvPr>
            <p:ph sz="half" idx="1"/>
          </p:nvPr>
        </p:nvSpPr>
        <p:spPr/>
        <p:txBody>
          <a:bodyPr>
            <a:normAutofit/>
          </a:bodyPr>
          <a:lstStyle/>
          <a:p>
            <a:pPr marL="36900" indent="0">
              <a:buNone/>
            </a:pPr>
            <a:r>
              <a:rPr lang="en-IN" sz="2800" b="1" dirty="0"/>
              <a:t>Problem Statement Algorithms:</a:t>
            </a:r>
          </a:p>
          <a:p>
            <a:r>
              <a:rPr lang="en-IN" sz="2800" i="1" dirty="0"/>
              <a:t>First Come First Serve (FCFS)</a:t>
            </a:r>
          </a:p>
          <a:p>
            <a:r>
              <a:rPr lang="en-IN" sz="2800" i="1" dirty="0"/>
              <a:t>Shortest Job First (SJF)</a:t>
            </a:r>
          </a:p>
          <a:p>
            <a:r>
              <a:rPr lang="en-IN" sz="2800" i="1" dirty="0"/>
              <a:t>Round Robin (RR)</a:t>
            </a:r>
          </a:p>
        </p:txBody>
      </p:sp>
      <p:sp>
        <p:nvSpPr>
          <p:cNvPr id="4" name="Content Placeholder 3">
            <a:extLst>
              <a:ext uri="{FF2B5EF4-FFF2-40B4-BE49-F238E27FC236}">
                <a16:creationId xmlns:a16="http://schemas.microsoft.com/office/drawing/2014/main" id="{2911668B-0A0F-D989-EDB7-E346F8BD80C1}"/>
              </a:ext>
            </a:extLst>
          </p:cNvPr>
          <p:cNvSpPr>
            <a:spLocks noGrp="1"/>
          </p:cNvSpPr>
          <p:nvPr>
            <p:ph sz="half" idx="2"/>
          </p:nvPr>
        </p:nvSpPr>
        <p:spPr/>
        <p:txBody>
          <a:bodyPr>
            <a:normAutofit/>
          </a:bodyPr>
          <a:lstStyle/>
          <a:p>
            <a:pPr marL="36900" indent="0">
              <a:buNone/>
            </a:pPr>
            <a:r>
              <a:rPr lang="en-IN" sz="2800" b="1" dirty="0"/>
              <a:t>Algorithms Implemented on our Own:</a:t>
            </a:r>
          </a:p>
          <a:p>
            <a:r>
              <a:rPr lang="en-IN" sz="2800" i="1" dirty="0"/>
              <a:t>Shortest Remaining Job First (SRJF)</a:t>
            </a:r>
          </a:p>
          <a:p>
            <a:r>
              <a:rPr lang="en-IN" sz="2800" i="1" dirty="0"/>
              <a:t>Longest Job First (LJF)</a:t>
            </a:r>
          </a:p>
          <a:p>
            <a:r>
              <a:rPr lang="en-IN" sz="2800" i="1" dirty="0"/>
              <a:t>Multi-Level Queue (MLQ)</a:t>
            </a:r>
          </a:p>
          <a:p>
            <a:endParaRPr lang="en-IN" sz="2800" dirty="0"/>
          </a:p>
        </p:txBody>
      </p:sp>
    </p:spTree>
    <p:extLst>
      <p:ext uri="{BB962C8B-B14F-4D97-AF65-F5344CB8AC3E}">
        <p14:creationId xmlns:p14="http://schemas.microsoft.com/office/powerpoint/2010/main" val="197224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07CE-A078-9FC9-7E83-E8C8AB9AFC7F}"/>
              </a:ext>
            </a:extLst>
          </p:cNvPr>
          <p:cNvSpPr>
            <a:spLocks noGrp="1"/>
          </p:cNvSpPr>
          <p:nvPr>
            <p:ph type="title"/>
          </p:nvPr>
        </p:nvSpPr>
        <p:spPr>
          <a:xfrm>
            <a:off x="913795" y="147484"/>
            <a:ext cx="10353762" cy="1257300"/>
          </a:xfrm>
        </p:spPr>
        <p:txBody>
          <a:bodyPr/>
          <a:lstStyle/>
          <a:p>
            <a:r>
              <a:rPr lang="en-IN" dirty="0"/>
              <a:t>Algorithms Explained (Problem Statement)</a:t>
            </a:r>
          </a:p>
        </p:txBody>
      </p:sp>
      <p:sp>
        <p:nvSpPr>
          <p:cNvPr id="3" name="Content Placeholder 2">
            <a:extLst>
              <a:ext uri="{FF2B5EF4-FFF2-40B4-BE49-F238E27FC236}">
                <a16:creationId xmlns:a16="http://schemas.microsoft.com/office/drawing/2014/main" id="{8CDDFE0D-166B-2B4A-6F9E-DE08572B5680}"/>
              </a:ext>
            </a:extLst>
          </p:cNvPr>
          <p:cNvSpPr>
            <a:spLocks noGrp="1"/>
          </p:cNvSpPr>
          <p:nvPr>
            <p:ph idx="1"/>
          </p:nvPr>
        </p:nvSpPr>
        <p:spPr>
          <a:xfrm>
            <a:off x="373019" y="1571625"/>
            <a:ext cx="11396193" cy="4721020"/>
          </a:xfrm>
        </p:spPr>
        <p:txBody>
          <a:bodyPr>
            <a:normAutofit lnSpcReduction="10000"/>
          </a:bodyPr>
          <a:lstStyle/>
          <a:p>
            <a:pPr algn="just"/>
            <a:r>
              <a:rPr lang="en-IN" b="1" dirty="0"/>
              <a:t>First Come First Serve (FCFS): </a:t>
            </a:r>
            <a:r>
              <a:rPr lang="en-US" dirty="0">
                <a:effectLst/>
              </a:rPr>
              <a:t>FCFS stands for </a:t>
            </a:r>
            <a:r>
              <a:rPr lang="en-US" b="1" dirty="0">
                <a:effectLst/>
              </a:rPr>
              <a:t>First Come First Served (FCFS)</a:t>
            </a:r>
            <a:r>
              <a:rPr lang="en-US" dirty="0">
                <a:effectLst/>
              </a:rPr>
              <a:t>. First Come First Served (FCFS) is the simplest type of algorithm. It is a non-preemptive algorithm i.e. the process cannot be interrupted once it starts executing. The FCFS is implemented with the help of a FIFO queue. The processes are put into the ready queue in the order of their arrival time.</a:t>
            </a:r>
          </a:p>
          <a:p>
            <a:pPr algn="just"/>
            <a:r>
              <a:rPr lang="en-US" b="1" dirty="0">
                <a:effectLst/>
              </a:rPr>
              <a:t>Shortest Job First (SJF): </a:t>
            </a:r>
            <a:r>
              <a:rPr lang="en-US" dirty="0">
                <a:effectLst/>
              </a:rPr>
              <a:t>SJF stands for </a:t>
            </a:r>
            <a:r>
              <a:rPr lang="en-US" b="1" dirty="0">
                <a:effectLst/>
              </a:rPr>
              <a:t>Shortest Job First (SJF).</a:t>
            </a:r>
            <a:r>
              <a:rPr lang="en-US" dirty="0">
                <a:effectLst/>
              </a:rPr>
              <a:t> Shortest Job First (SJF) Scheduling Algorithm is based upon the burst time of the process. The processes are put into the ready queue based on their burst times. In this algorithm, the process with the least burst time is processed first.</a:t>
            </a:r>
          </a:p>
          <a:p>
            <a:pPr algn="just"/>
            <a:r>
              <a:rPr lang="en-US" b="1" dirty="0">
                <a:effectLst/>
              </a:rPr>
              <a:t>Round Robin (RR): </a:t>
            </a:r>
            <a:r>
              <a:rPr lang="en-US" dirty="0">
                <a:effectLst/>
              </a:rPr>
              <a:t>Round Robin is a CPU scheduling algorithm where each process is cyclically assigned a fixed time slot. It is the preemptive version of the First come First Serve CPU Scheduling algorithm.</a:t>
            </a:r>
            <a:endParaRPr lang="en-US" b="1" dirty="0">
              <a:effectLst/>
            </a:endParaRPr>
          </a:p>
        </p:txBody>
      </p:sp>
    </p:spTree>
    <p:extLst>
      <p:ext uri="{BB962C8B-B14F-4D97-AF65-F5344CB8AC3E}">
        <p14:creationId xmlns:p14="http://schemas.microsoft.com/office/powerpoint/2010/main" val="107011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1263C-4743-480D-2EFE-56D906EA2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2A43D-2A29-BC4F-302D-2A88C15467CA}"/>
              </a:ext>
            </a:extLst>
          </p:cNvPr>
          <p:cNvSpPr>
            <a:spLocks noGrp="1"/>
          </p:cNvSpPr>
          <p:nvPr>
            <p:ph type="title"/>
          </p:nvPr>
        </p:nvSpPr>
        <p:spPr>
          <a:xfrm>
            <a:off x="913795" y="147484"/>
            <a:ext cx="10353762" cy="1257300"/>
          </a:xfrm>
        </p:spPr>
        <p:txBody>
          <a:bodyPr/>
          <a:lstStyle/>
          <a:p>
            <a:r>
              <a:rPr lang="en-IN" dirty="0"/>
              <a:t>Algorithms Explained (Own Initiative)</a:t>
            </a:r>
          </a:p>
        </p:txBody>
      </p:sp>
      <p:sp>
        <p:nvSpPr>
          <p:cNvPr id="3" name="Content Placeholder 2">
            <a:extLst>
              <a:ext uri="{FF2B5EF4-FFF2-40B4-BE49-F238E27FC236}">
                <a16:creationId xmlns:a16="http://schemas.microsoft.com/office/drawing/2014/main" id="{8C07A48A-27D6-3351-33E8-97423C604BD0}"/>
              </a:ext>
            </a:extLst>
          </p:cNvPr>
          <p:cNvSpPr>
            <a:spLocks noGrp="1"/>
          </p:cNvSpPr>
          <p:nvPr>
            <p:ph idx="1"/>
          </p:nvPr>
        </p:nvSpPr>
        <p:spPr>
          <a:xfrm>
            <a:off x="176981" y="1404784"/>
            <a:ext cx="11847871" cy="5305732"/>
          </a:xfrm>
        </p:spPr>
        <p:txBody>
          <a:bodyPr>
            <a:normAutofit lnSpcReduction="10000"/>
          </a:bodyPr>
          <a:lstStyle/>
          <a:p>
            <a:pPr algn="just"/>
            <a:r>
              <a:rPr lang="en-IN" b="1" dirty="0"/>
              <a:t>Shortest Remaining Job First (SRJF): </a:t>
            </a:r>
            <a:r>
              <a:rPr lang="en-US" dirty="0">
                <a:effectLst/>
              </a:rPr>
              <a:t>The pre-emptive version of Shortest Job First (SJF) scheduling is called Shortest Remaining Job First (SRJF). In SRJF, the process with the least time left to finish is selected to run. The running process continues until it finishes or a new process with a shorter remaining time arrives, ensuring the fastest finishing process always gets priority.</a:t>
            </a:r>
          </a:p>
          <a:p>
            <a:pPr algn="just"/>
            <a:r>
              <a:rPr lang="en-US" b="1" dirty="0">
                <a:effectLst/>
              </a:rPr>
              <a:t>Longest Job First (LJF): </a:t>
            </a:r>
            <a:r>
              <a:rPr lang="en-US" dirty="0">
                <a:effectLst/>
              </a:rPr>
              <a:t>Longest Job First (LJF) is a non-preemptive scheduling algorithm. This algorithm is based on the burst time of the processes. The processes are put into the ready queue based on their burst times i.e., in descending order of the burst times. As the name suggests this algorithm is based on the fact that the process with the largest burst time is processed first. The burst time of only those processes is considered that have arrived in the system until that time.</a:t>
            </a:r>
          </a:p>
          <a:p>
            <a:pPr algn="just"/>
            <a:r>
              <a:rPr lang="en-US" b="1" dirty="0">
                <a:effectLst/>
              </a:rPr>
              <a:t>Multi-Level Queue (MLQ): </a:t>
            </a:r>
            <a:r>
              <a:rPr lang="en-US" dirty="0">
                <a:effectLst/>
              </a:rPr>
              <a:t>Multilevel Queue (MLQ) CPU scheduling is a type of scheduling that is applied at the operating system level with the aim of sectioning types of processes and then being able to manage them properly. As with the MQ Series, processes are grouped into several queues using MLQ based on known parameters such as priority, memory, or type. Every queue has its scheduling policy and processes that are in the same queue are very similar too. </a:t>
            </a:r>
            <a:endParaRPr lang="en-US" b="1" dirty="0">
              <a:effectLst/>
            </a:endParaRPr>
          </a:p>
        </p:txBody>
      </p:sp>
    </p:spTree>
    <p:extLst>
      <p:ext uri="{BB962C8B-B14F-4D97-AF65-F5344CB8AC3E}">
        <p14:creationId xmlns:p14="http://schemas.microsoft.com/office/powerpoint/2010/main" val="3167570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701B02-6991-03DD-906A-CC821C7C7E67}"/>
              </a:ext>
            </a:extLst>
          </p:cNvPr>
          <p:cNvPicPr>
            <a:picLocks noChangeAspect="1"/>
          </p:cNvPicPr>
          <p:nvPr/>
        </p:nvPicPr>
        <p:blipFill>
          <a:blip r:embed="rId2"/>
          <a:stretch>
            <a:fillRect/>
          </a:stretch>
        </p:blipFill>
        <p:spPr>
          <a:xfrm>
            <a:off x="3020116" y="179943"/>
            <a:ext cx="6151768" cy="6498114"/>
          </a:xfrm>
          <a:prstGeom prst="rect">
            <a:avLst/>
          </a:prstGeom>
        </p:spPr>
      </p:pic>
    </p:spTree>
    <p:extLst>
      <p:ext uri="{BB962C8B-B14F-4D97-AF65-F5344CB8AC3E}">
        <p14:creationId xmlns:p14="http://schemas.microsoft.com/office/powerpoint/2010/main" val="45837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6DF7-DF35-E386-0CB2-4A2961ED4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5FA1B-03AD-33EF-F73B-74382DB008A3}"/>
              </a:ext>
            </a:extLst>
          </p:cNvPr>
          <p:cNvSpPr>
            <a:spLocks noGrp="1"/>
          </p:cNvSpPr>
          <p:nvPr>
            <p:ph type="title"/>
          </p:nvPr>
        </p:nvSpPr>
        <p:spPr>
          <a:xfrm>
            <a:off x="913795" y="0"/>
            <a:ext cx="10353762" cy="1257300"/>
          </a:xfrm>
        </p:spPr>
        <p:txBody>
          <a:bodyPr>
            <a:normAutofit/>
          </a:bodyPr>
          <a:lstStyle/>
          <a:p>
            <a:r>
              <a:rPr lang="en-IN" dirty="0"/>
              <a:t>First Come First Serve (FCFS) Pseudocode</a:t>
            </a:r>
          </a:p>
        </p:txBody>
      </p:sp>
    </p:spTree>
    <p:extLst>
      <p:ext uri="{BB962C8B-B14F-4D97-AF65-F5344CB8AC3E}">
        <p14:creationId xmlns:p14="http://schemas.microsoft.com/office/powerpoint/2010/main" val="65773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3C395-DFDD-94D9-6E74-FD80B73C91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043F5B-4543-3F83-40EF-06087156A7CE}"/>
              </a:ext>
            </a:extLst>
          </p:cNvPr>
          <p:cNvPicPr>
            <a:picLocks noChangeAspect="1"/>
          </p:cNvPicPr>
          <p:nvPr/>
        </p:nvPicPr>
        <p:blipFill>
          <a:blip r:embed="rId2"/>
          <a:stretch>
            <a:fillRect/>
          </a:stretch>
        </p:blipFill>
        <p:spPr>
          <a:xfrm>
            <a:off x="1813915" y="642548"/>
            <a:ext cx="8564170" cy="5572903"/>
          </a:xfrm>
          <a:prstGeom prst="rect">
            <a:avLst/>
          </a:prstGeom>
        </p:spPr>
      </p:pic>
    </p:spTree>
    <p:extLst>
      <p:ext uri="{BB962C8B-B14F-4D97-AF65-F5344CB8AC3E}">
        <p14:creationId xmlns:p14="http://schemas.microsoft.com/office/powerpoint/2010/main" val="400417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9548-95BF-E152-1C0A-E1EA0DCD0D2F}"/>
              </a:ext>
            </a:extLst>
          </p:cNvPr>
          <p:cNvSpPr>
            <a:spLocks noGrp="1"/>
          </p:cNvSpPr>
          <p:nvPr>
            <p:ph type="title"/>
          </p:nvPr>
        </p:nvSpPr>
        <p:spPr>
          <a:xfrm>
            <a:off x="913795" y="0"/>
            <a:ext cx="10353762" cy="1257300"/>
          </a:xfrm>
        </p:spPr>
        <p:txBody>
          <a:bodyPr>
            <a:normAutofit/>
          </a:bodyPr>
          <a:lstStyle/>
          <a:p>
            <a:r>
              <a:rPr lang="en-IN" dirty="0"/>
              <a:t>Shortest Job First (SJF) Pseudocode</a:t>
            </a:r>
          </a:p>
        </p:txBody>
      </p:sp>
      <p:pic>
        <p:nvPicPr>
          <p:cNvPr id="7" name="Picture 6">
            <a:extLst>
              <a:ext uri="{FF2B5EF4-FFF2-40B4-BE49-F238E27FC236}">
                <a16:creationId xmlns:a16="http://schemas.microsoft.com/office/drawing/2014/main" id="{FE588674-5DEB-5A52-40A6-1B11A37E92B8}"/>
              </a:ext>
            </a:extLst>
          </p:cNvPr>
          <p:cNvPicPr>
            <a:picLocks noChangeAspect="1"/>
          </p:cNvPicPr>
          <p:nvPr/>
        </p:nvPicPr>
        <p:blipFill>
          <a:blip r:embed="rId2"/>
          <a:stretch>
            <a:fillRect/>
          </a:stretch>
        </p:blipFill>
        <p:spPr>
          <a:xfrm>
            <a:off x="239312" y="1257300"/>
            <a:ext cx="5851363" cy="5440042"/>
          </a:xfrm>
          <a:prstGeom prst="rect">
            <a:avLst/>
          </a:prstGeom>
          <a:ln w="19050">
            <a:solidFill>
              <a:schemeClr val="tx1"/>
            </a:solidFill>
          </a:ln>
        </p:spPr>
      </p:pic>
      <p:pic>
        <p:nvPicPr>
          <p:cNvPr id="9" name="Picture 8">
            <a:extLst>
              <a:ext uri="{FF2B5EF4-FFF2-40B4-BE49-F238E27FC236}">
                <a16:creationId xmlns:a16="http://schemas.microsoft.com/office/drawing/2014/main" id="{A5FD0C98-D833-AE6D-F584-AEBE39C41A45}"/>
              </a:ext>
            </a:extLst>
          </p:cNvPr>
          <p:cNvPicPr>
            <a:picLocks noChangeAspect="1"/>
          </p:cNvPicPr>
          <p:nvPr/>
        </p:nvPicPr>
        <p:blipFill>
          <a:blip r:embed="rId3"/>
          <a:stretch>
            <a:fillRect/>
          </a:stretch>
        </p:blipFill>
        <p:spPr>
          <a:xfrm>
            <a:off x="6101327" y="2382833"/>
            <a:ext cx="5981154" cy="3369037"/>
          </a:xfrm>
          <a:prstGeom prst="rect">
            <a:avLst/>
          </a:prstGeom>
          <a:ln w="19050">
            <a:solidFill>
              <a:schemeClr val="tx1"/>
            </a:solidFill>
          </a:ln>
        </p:spPr>
      </p:pic>
    </p:spTree>
    <p:extLst>
      <p:ext uri="{BB962C8B-B14F-4D97-AF65-F5344CB8AC3E}">
        <p14:creationId xmlns:p14="http://schemas.microsoft.com/office/powerpoint/2010/main" val="1589144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{69C1C63A-252E-4B31-9B76-45F2449843AF}tf55705232_win32</Template>
  <TotalTime>229</TotalTime>
  <Words>644</Words>
  <Application>Microsoft Office PowerPoint</Application>
  <PresentationFormat>Widescreen</PresentationFormat>
  <Paragraphs>35</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Goudy Old Style</vt:lpstr>
      <vt:lpstr>Wingdings 2</vt:lpstr>
      <vt:lpstr>SlateVTI</vt:lpstr>
      <vt:lpstr>CPU Scheduling using C</vt:lpstr>
      <vt:lpstr>Brief Description</vt:lpstr>
      <vt:lpstr>Algorithms Implemented</vt:lpstr>
      <vt:lpstr>Algorithms Explained (Problem Statement)</vt:lpstr>
      <vt:lpstr>Algorithms Explained (Own Initiative)</vt:lpstr>
      <vt:lpstr>PowerPoint Presentation</vt:lpstr>
      <vt:lpstr>First Come First Serve (FCFS) Pseudocode</vt:lpstr>
      <vt:lpstr>PowerPoint Presentation</vt:lpstr>
      <vt:lpstr>Shortest Job First (SJF) Pseudocode</vt:lpstr>
      <vt:lpstr>PowerPoint Presentation</vt:lpstr>
      <vt:lpstr>Round Robin Pseudocode</vt:lpstr>
      <vt:lpstr>PowerPoint Presentation</vt:lpstr>
      <vt:lpstr>Shortest Remaining Job First (SRJF) Pseudocode</vt:lpstr>
      <vt:lpstr>PowerPoint Presentation</vt:lpstr>
      <vt:lpstr>Longest Job First (LJF) Pseudocode</vt:lpstr>
      <vt:lpstr>PowerPoint Presentation</vt:lpstr>
      <vt:lpstr>Multi-Level Queue (MLQ) Pseudocode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hims996517@outlook.com</dc:creator>
  <cp:lastModifiedBy>hims996517@outlook.com</cp:lastModifiedBy>
  <cp:revision>42</cp:revision>
  <dcterms:created xsi:type="dcterms:W3CDTF">2026-01-30T18:27:14Z</dcterms:created>
  <dcterms:modified xsi:type="dcterms:W3CDTF">2026-01-30T22:16:57Z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